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310" r:id="rId6"/>
    <p:sldId id="258" r:id="rId7"/>
    <p:sldId id="309" r:id="rId8"/>
    <p:sldId id="315" r:id="rId9"/>
    <p:sldId id="311" r:id="rId10"/>
    <p:sldId id="312" r:id="rId11"/>
    <p:sldId id="313" r:id="rId12"/>
    <p:sldId id="316" r:id="rId13"/>
    <p:sldId id="297" r:id="rId14"/>
    <p:sldId id="267" r:id="rId15"/>
    <p:sldId id="287" r:id="rId16"/>
    <p:sldId id="289" r:id="rId17"/>
    <p:sldId id="288" r:id="rId18"/>
    <p:sldId id="264" r:id="rId19"/>
    <p:sldId id="300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5" autoAdjust="0"/>
    <p:restoredTop sz="96405" autoAdjust="0"/>
  </p:normalViewPr>
  <p:slideViewPr>
    <p:cSldViewPr>
      <p:cViewPr varScale="1">
        <p:scale>
          <a:sx n="122" d="100"/>
          <a:sy n="122" d="100"/>
        </p:scale>
        <p:origin x="800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F01258-7284-4BD5-BCFA-A17DDEE3D3A5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C8DFE4-1F7B-4F34-A3D6-6CC5D40B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DFE4-1F7B-4F34-A3D6-6CC5D40BE3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0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200-ks observation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DFE4-1F7B-4F34-A3D6-6CC5D40BE3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8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</a:p>
          <a:p>
            <a:r>
              <a:rPr lang="en-US" dirty="0" smtClean="0"/>
              <a:t>Title/Role</a:t>
            </a:r>
          </a:p>
          <a:p>
            <a:r>
              <a:rPr lang="en-US" dirty="0" smtClean="0"/>
              <a:t>Affiliation/Institution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4038600" cy="457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00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Text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8200" y="1600200"/>
            <a:ext cx="4038600" cy="457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34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70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86772" y="381000"/>
            <a:ext cx="1419896" cy="914444"/>
            <a:chOff x="386772" y="381000"/>
            <a:chExt cx="1419896" cy="91444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81000"/>
              <a:ext cx="739868" cy="9144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72" y="397626"/>
              <a:ext cx="648424" cy="881192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 userDrawn="1"/>
        </p:nvCxnSpPr>
        <p:spPr>
          <a:xfrm>
            <a:off x="457200" y="1447800"/>
            <a:ext cx="8229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7315200" y="64008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cap="small" baseline="0" dirty="0" smtClean="0">
                <a:solidFill>
                  <a:schemeClr val="bg1"/>
                </a:solidFill>
              </a:rPr>
              <a:t> </a:t>
            </a:r>
            <a:fld id="{15C828C9-7D84-4D57-8BF7-FCC5F80FEE9F}" type="slidenum">
              <a:rPr lang="en-US" sz="1400" cap="small" baseline="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cap="small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65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1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◦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·"/>
        <a:defRPr sz="1800" i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Relationship Id="rId3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1.emf"/><Relationship Id="rId7" Type="http://schemas.openxmlformats.org/officeDocument/2006/relationships/oleObject" Target="../embeddings/oleObject2.bin"/><Relationship Id="rId8" Type="http://schemas.openxmlformats.org/officeDocument/2006/relationships/package" Target="../embeddings/Microsoft_Word_Document2.docx"/><Relationship Id="rId9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Imaging X-ray Polarimetry Explorer (IXPE)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Martin C. Weisskopf, </a:t>
            </a:r>
            <a:r>
              <a:rPr lang="en-US" i="1" dirty="0" smtClean="0"/>
              <a:t>IXPE</a:t>
            </a:r>
            <a:r>
              <a:rPr lang="en-US" dirty="0" smtClean="0"/>
              <a:t> PI, MSFC</a:t>
            </a:r>
          </a:p>
          <a:p>
            <a:r>
              <a:rPr lang="en-US" dirty="0" smtClean="0"/>
              <a:t>On behalf of the entire </a:t>
            </a:r>
            <a:r>
              <a:rPr lang="en-US" i="1" dirty="0" smtClean="0"/>
              <a:t>IXPE</a:t>
            </a:r>
            <a:r>
              <a:rPr lang="en-US" dirty="0" smtClean="0"/>
              <a:t>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63781"/>
            <a:ext cx="8138160" cy="41652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7086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Map magnetic field of synchrotron sources to probe sites of cosmic-ray acceleration: </a:t>
            </a:r>
            <a:r>
              <a:rPr lang="en-US" dirty="0" err="1" smtClean="0"/>
              <a:t>Cas</a:t>
            </a:r>
            <a:r>
              <a:rPr lang="en-US" dirty="0" smtClean="0"/>
              <a:t> A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06" y="1524000"/>
            <a:ext cx="5432394" cy="1041074"/>
          </a:xfrm>
        </p:spPr>
        <p:txBody>
          <a:bodyPr>
            <a:norm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ines and thermal continuum dominate 1-4 keV</a:t>
            </a:r>
          </a:p>
          <a:p>
            <a:r>
              <a:rPr lang="en-US" sz="2000" dirty="0" smtClean="0"/>
              <a:t>Non-thermal emission dominates 4-6 keV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61722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Cas</a:t>
            </a:r>
            <a:r>
              <a:rPr lang="en-US" dirty="0" smtClean="0">
                <a:solidFill>
                  <a:schemeClr val="bg1"/>
                </a:solidFill>
              </a:rPr>
              <a:t> A image at </a:t>
            </a:r>
            <a:r>
              <a:rPr lang="en-US" i="1" dirty="0" smtClean="0">
                <a:solidFill>
                  <a:schemeClr val="bg1"/>
                </a:solidFill>
              </a:rPr>
              <a:t>IXPE</a:t>
            </a:r>
            <a:r>
              <a:rPr lang="en-US" dirty="0" smtClean="0">
                <a:solidFill>
                  <a:schemeClr val="bg1"/>
                </a:solidFill>
              </a:rPr>
              <a:t> resolution (1.5-Ms)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749552" y="5410200"/>
            <a:ext cx="155448" cy="15544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200" y="51816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HPD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21371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397260"/>
            <a:ext cx="7772400" cy="32321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239000" y="6340475"/>
            <a:ext cx="19050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§ </a:t>
            </a:r>
            <a:fld id="{15C828C9-7D84-4D57-8BF7-FCC5F80FEE9F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6400800" cy="2057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 a micro-quasar in an accretion-dominated state</a:t>
            </a:r>
          </a:p>
          <a:p>
            <a:pPr lvl="1"/>
            <a:r>
              <a:rPr lang="en-US" sz="1800" dirty="0" smtClean="0"/>
              <a:t>Scattering polarizes the thermal disk emission</a:t>
            </a:r>
          </a:p>
          <a:p>
            <a:pPr lvl="1"/>
            <a:r>
              <a:rPr lang="en-US" sz="1800" dirty="0" smtClean="0"/>
              <a:t>Polarization rotation is greatest for emission from inner disk</a:t>
            </a:r>
          </a:p>
          <a:p>
            <a:pPr lvl="2"/>
            <a:r>
              <a:rPr lang="en-US" sz="1600" dirty="0" smtClean="0"/>
              <a:t>Inner disk is hotter, producing higher energy X-rays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riors on disk orientation constrain GRX1915+105 model</a:t>
            </a:r>
            <a:endParaRPr lang="en-US" sz="1800" dirty="0"/>
          </a:p>
          <a:p>
            <a:pPr lvl="2"/>
            <a:r>
              <a:rPr lang="en-US" sz="1600" dirty="0" smtClean="0"/>
              <a:t>a = </a:t>
            </a:r>
            <a:r>
              <a:rPr lang="en-US" sz="1600" dirty="0" smtClean="0">
                <a:solidFill>
                  <a:srgbClr val="7030A0"/>
                </a:solidFill>
              </a:rPr>
              <a:t>0.50±0.04</a:t>
            </a:r>
            <a:r>
              <a:rPr lang="en-US" sz="1600" dirty="0" smtClean="0"/>
              <a:t>; </a:t>
            </a:r>
            <a:r>
              <a:rPr lang="en-US" sz="1600" dirty="0" smtClean="0">
                <a:solidFill>
                  <a:srgbClr val="00B0F0"/>
                </a:solidFill>
              </a:rPr>
              <a:t>0.900±0.008</a:t>
            </a:r>
            <a:r>
              <a:rPr lang="en-US" sz="1600" dirty="0" smtClean="0"/>
              <a:t>; </a:t>
            </a:r>
            <a:r>
              <a:rPr lang="en-US" sz="1600" dirty="0" smtClean="0">
                <a:solidFill>
                  <a:srgbClr val="FF0000"/>
                </a:solidFill>
              </a:rPr>
              <a:t>0.99800±0.00003 </a:t>
            </a:r>
            <a:r>
              <a:rPr lang="en-US" sz="1600" dirty="0" smtClean="0"/>
              <a:t>(200-ks observation)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1"/>
            <a:ext cx="7162800" cy="1451563"/>
          </a:xfrm>
        </p:spPr>
        <p:txBody>
          <a:bodyPr>
            <a:noAutofit/>
          </a:bodyPr>
          <a:lstStyle/>
          <a:p>
            <a:pPr algn="ctr"/>
            <a:r>
              <a:rPr lang="en-US" sz="2900" dirty="0"/>
              <a:t>M</a:t>
            </a:r>
            <a:r>
              <a:rPr lang="en-US" sz="2900" dirty="0" smtClean="0"/>
              <a:t>easure black-hole spin from polarization rotation in twisted space-time</a:t>
            </a:r>
            <a:r>
              <a:rPr lang="en-US" dirty="0" smtClean="0"/>
              <a:t>: </a:t>
            </a:r>
            <a:r>
              <a:rPr lang="en-US" sz="2900" dirty="0" smtClean="0"/>
              <a:t>GRX1915+105</a:t>
            </a:r>
            <a:endParaRPr lang="en-US" sz="2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" t="38130" r="63344" b="35556"/>
          <a:stretch/>
        </p:blipFill>
        <p:spPr>
          <a:xfrm flipH="1">
            <a:off x="6858000" y="1676400"/>
            <a:ext cx="1828800" cy="16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6705600" cy="1447800"/>
          </a:xfrm>
        </p:spPr>
        <p:txBody>
          <a:bodyPr>
            <a:noAutofit/>
          </a:bodyPr>
          <a:lstStyle/>
          <a:p>
            <a:r>
              <a:rPr lang="en-US" dirty="0" smtClean="0"/>
              <a:t>Test quantum electrodynamics (QED) in ultra-strong magnetic fields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Magnetar is a neutron star with magnetic field up to 10</a:t>
            </a:r>
            <a:r>
              <a:rPr lang="en-US" sz="2000" baseline="30000" dirty="0" smtClean="0"/>
              <a:t>15</a:t>
            </a:r>
            <a:r>
              <a:rPr lang="en-US" sz="2000" dirty="0" smtClean="0"/>
              <a:t> Gauss</a:t>
            </a:r>
          </a:p>
          <a:p>
            <a:pPr lvl="1"/>
            <a:r>
              <a:rPr lang="en-US" sz="1800" dirty="0" smtClean="0"/>
              <a:t>Non-linear QED predicts magnetized-vacuum birefringence</a:t>
            </a:r>
          </a:p>
          <a:p>
            <a:pPr lvl="2"/>
            <a:r>
              <a:rPr lang="en-US" sz="1600" dirty="0" smtClean="0"/>
              <a:t>Refractive indices of the two polarization modes differ from 1 and from each other</a:t>
            </a:r>
          </a:p>
          <a:p>
            <a:pPr lvl="2"/>
            <a:r>
              <a:rPr lang="en-US" sz="1600" dirty="0" smtClean="0"/>
              <a:t>Impacts polarization and position </a:t>
            </a:r>
            <a:r>
              <a:rPr lang="en-US" sz="1600" dirty="0"/>
              <a:t>a</a:t>
            </a:r>
            <a:r>
              <a:rPr lang="en-US" sz="1600" dirty="0" smtClean="0"/>
              <a:t>ngle as functions of pulse phase, but not the flux</a:t>
            </a:r>
          </a:p>
          <a:p>
            <a:pPr lvl="1"/>
            <a:r>
              <a:rPr lang="en-US" sz="1800" dirty="0" smtClean="0"/>
              <a:t>Example is the </a:t>
            </a:r>
            <a:r>
              <a:rPr lang="en-US" sz="1800" dirty="0" err="1" smtClean="0"/>
              <a:t>magnetar</a:t>
            </a:r>
            <a:r>
              <a:rPr lang="en-US" sz="1800" dirty="0" smtClean="0"/>
              <a:t> </a:t>
            </a:r>
            <a:r>
              <a:rPr lang="is-IS" sz="1800" dirty="0"/>
              <a:t>1RXS </a:t>
            </a:r>
            <a:r>
              <a:rPr lang="is-IS" sz="1800" dirty="0" smtClean="0"/>
              <a:t>J170849.0-400910, with an 11-s pulse period</a:t>
            </a:r>
            <a:endParaRPr lang="en-US" sz="1800" dirty="0"/>
          </a:p>
          <a:p>
            <a:pPr lvl="2"/>
            <a:r>
              <a:rPr lang="en-US" sz="1600" dirty="0" smtClean="0"/>
              <a:t>Can exclude QED-off at better than 99.9% confidence in 250-ks observation</a:t>
            </a:r>
          </a:p>
          <a:p>
            <a:pPr lvl="2"/>
            <a:endParaRPr lang="en-US" sz="1600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05200"/>
            <a:ext cx="8229600" cy="28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7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6705600" cy="1447800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/>
              <a:t>Was </a:t>
            </a:r>
            <a:r>
              <a:rPr lang="en-US" sz="2900" dirty="0" err="1" smtClean="0"/>
              <a:t>Sgr</a:t>
            </a:r>
            <a:r>
              <a:rPr lang="en-US" sz="2900" dirty="0" smtClean="0"/>
              <a:t> A* recently 10</a:t>
            </a:r>
            <a:r>
              <a:rPr lang="en-US" sz="2900" baseline="30000" dirty="0" smtClean="0"/>
              <a:t>6</a:t>
            </a:r>
            <a:r>
              <a:rPr lang="en-US" sz="2900" dirty="0" smtClean="0"/>
              <a:t> × more active?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2133600"/>
            <a:ext cx="3922201" cy="3657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Galactic Center molecular clouds (MC) are known X-ray sources</a:t>
            </a:r>
          </a:p>
          <a:p>
            <a:pPr lvl="1"/>
            <a:r>
              <a:rPr lang="en-US" sz="1800" dirty="0" smtClean="0"/>
              <a:t>If MCs reflect X-rays from Sgr A* (supermassive black hole in the Galactic center)</a:t>
            </a:r>
          </a:p>
          <a:p>
            <a:pPr lvl="2"/>
            <a:r>
              <a:rPr lang="en-US" sz="1600" dirty="0" smtClean="0"/>
              <a:t>X-radiation would be </a:t>
            </a:r>
            <a:r>
              <a:rPr lang="en-US" sz="1600" i="1" dirty="0" smtClean="0"/>
              <a:t>highly polarized</a:t>
            </a:r>
            <a:r>
              <a:rPr lang="en-US" sz="1600" dirty="0" smtClean="0"/>
              <a:t> perpendicular to plane of reflection and indicates the direction back to Sgr </a:t>
            </a:r>
            <a:r>
              <a:rPr lang="en-US" sz="1600" dirty="0"/>
              <a:t>A</a:t>
            </a:r>
            <a:r>
              <a:rPr lang="en-US" sz="1600" dirty="0" smtClean="0"/>
              <a:t>*</a:t>
            </a:r>
          </a:p>
          <a:p>
            <a:pPr lvl="2"/>
            <a:r>
              <a:rPr lang="en-US" sz="1600" dirty="0"/>
              <a:t>Sgr A* X-ray luminosity was 10</a:t>
            </a:r>
            <a:r>
              <a:rPr lang="en-US" sz="1600" baseline="30000" dirty="0"/>
              <a:t>6</a:t>
            </a:r>
            <a:r>
              <a:rPr lang="en-US" sz="1600" dirty="0"/>
              <a:t> larger ≈ 300 years </a:t>
            </a:r>
            <a:r>
              <a:rPr lang="en-US" sz="1600" dirty="0" smtClean="0"/>
              <a:t>ago</a:t>
            </a:r>
          </a:p>
          <a:p>
            <a:pPr lvl="1"/>
            <a:r>
              <a:rPr lang="en-US" sz="1800" dirty="0" smtClean="0"/>
              <a:t>If not, still a discovery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297680" y="1600200"/>
            <a:ext cx="4389120" cy="4572000"/>
          </a:xfrm>
        </p:spPr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1661160"/>
            <a:ext cx="4389120" cy="2286000"/>
          </a:xfrm>
          <a:prstGeom prst="rect">
            <a:avLst/>
          </a:prstGeom>
        </p:spPr>
      </p:pic>
      <p:pic>
        <p:nvPicPr>
          <p:cNvPr id="7" name="Picture 6" descr="fig9901_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1968" r="4622" b="4453"/>
          <a:stretch/>
        </p:blipFill>
        <p:spPr>
          <a:xfrm>
            <a:off x="4717226" y="4251960"/>
            <a:ext cx="355002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Probe emitting regions of pulsars through phase-resolved polarimetry</a:t>
            </a:r>
            <a:r>
              <a:rPr lang="en-US" sz="3100" dirty="0" smtClean="0"/>
              <a:t>: Crab Pulsar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1905000"/>
            <a:ext cx="5181600" cy="43611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Emission geometry and processes are unsettled</a:t>
            </a:r>
          </a:p>
          <a:p>
            <a:pPr lvl="1"/>
            <a:r>
              <a:rPr lang="en-US" sz="1800" dirty="0" smtClean="0"/>
              <a:t>Competing models predict differing polarization behavior with pulse phase</a:t>
            </a:r>
          </a:p>
          <a:p>
            <a:r>
              <a:rPr lang="en-US" sz="2000" dirty="0" smtClean="0"/>
              <a:t>X-rays provide cleaner probe of geometry</a:t>
            </a:r>
            <a:endParaRPr lang="en-US" sz="2000" dirty="0"/>
          </a:p>
          <a:p>
            <a:pPr lvl="1"/>
            <a:r>
              <a:rPr lang="en-US" sz="1800" dirty="0" smtClean="0"/>
              <a:t>Absorption likely more prevalent in visible band</a:t>
            </a:r>
          </a:p>
          <a:p>
            <a:pPr lvl="1"/>
            <a:r>
              <a:rPr lang="en-US" sz="1800" dirty="0" smtClean="0"/>
              <a:t>Radiation process entirely different in radio band</a:t>
            </a:r>
          </a:p>
          <a:p>
            <a:pPr lvl="2"/>
            <a:r>
              <a:rPr lang="en-US" sz="1600" dirty="0"/>
              <a:t>R</a:t>
            </a:r>
            <a:r>
              <a:rPr lang="en-US" sz="1600" dirty="0" smtClean="0"/>
              <a:t>ecently discovered no pulse phase-dependent variation in polarization degree  and position angle @ 1.4 GHz</a:t>
            </a:r>
          </a:p>
          <a:p>
            <a:r>
              <a:rPr lang="en-US" sz="2000" dirty="0"/>
              <a:t>140-ks observation </a:t>
            </a:r>
            <a:r>
              <a:rPr lang="en-US" sz="2000" dirty="0" smtClean="0"/>
              <a:t>gives ample </a:t>
            </a:r>
            <a:r>
              <a:rPr lang="en-US" sz="2000" dirty="0"/>
              <a:t>statistics to track polarization degree and position angle</a:t>
            </a:r>
          </a:p>
        </p:txBody>
      </p:sp>
      <p:pic>
        <p:nvPicPr>
          <p:cNvPr id="6" name="Picture 5" descr="PulsarPolarimetry12binV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30" y="1828800"/>
            <a:ext cx="296417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9800" y="16426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Grey = optical </a:t>
            </a:r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5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00400"/>
            <a:ext cx="4267200" cy="3200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47800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IXPE</a:t>
            </a:r>
            <a:r>
              <a:rPr lang="en-US" dirty="0" smtClean="0"/>
              <a:t> imaging </a:t>
            </a:r>
            <a:r>
              <a:rPr lang="en-US" dirty="0"/>
              <a:t>a</a:t>
            </a:r>
            <a:r>
              <a:rPr lang="en-US" dirty="0" smtClean="0"/>
              <a:t>lso </a:t>
            </a:r>
            <a:r>
              <a:rPr lang="en-US" dirty="0"/>
              <a:t>a</a:t>
            </a:r>
            <a:r>
              <a:rPr lang="en-US" dirty="0" smtClean="0"/>
              <a:t>voids </a:t>
            </a:r>
            <a:r>
              <a:rPr lang="en-US" dirty="0"/>
              <a:t>c</a:t>
            </a:r>
            <a:r>
              <a:rPr lang="en-US" dirty="0" smtClean="0"/>
              <a:t>onfusion and provides </a:t>
            </a:r>
            <a:r>
              <a:rPr lang="en-US" dirty="0"/>
              <a:t>s</a:t>
            </a:r>
            <a:r>
              <a:rPr lang="en-US" dirty="0" smtClean="0"/>
              <a:t>erendipitous benefits</a:t>
            </a:r>
            <a:endParaRPr lang="en-US" sz="3100" dirty="0"/>
          </a:p>
        </p:txBody>
      </p:sp>
      <p:sp>
        <p:nvSpPr>
          <p:cNvPr id="3" name="Rectangle 2"/>
          <p:cNvSpPr/>
          <p:nvPr/>
        </p:nvSpPr>
        <p:spPr>
          <a:xfrm>
            <a:off x="381000" y="1516067"/>
            <a:ext cx="8534400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Active galaxies are powered by supermassive </a:t>
            </a:r>
            <a:r>
              <a:rPr lang="en-US" sz="2000" b="1" dirty="0" smtClean="0">
                <a:solidFill>
                  <a:schemeClr val="bg1"/>
                </a:solidFill>
              </a:rPr>
              <a:t>BHs with </a:t>
            </a:r>
            <a:r>
              <a:rPr lang="en-US" sz="2000" b="1" dirty="0">
                <a:solidFill>
                  <a:schemeClr val="bg1"/>
                </a:solidFill>
              </a:rPr>
              <a:t>jets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Radio </a:t>
            </a:r>
            <a:r>
              <a:rPr lang="en-US" dirty="0">
                <a:solidFill>
                  <a:schemeClr val="bg1"/>
                </a:solidFill>
              </a:rPr>
              <a:t>polarization implies </a:t>
            </a:r>
            <a:r>
              <a:rPr lang="en-US" dirty="0" smtClean="0">
                <a:solidFill>
                  <a:schemeClr val="bg1"/>
                </a:solidFill>
              </a:rPr>
              <a:t>the magnetic </a:t>
            </a:r>
            <a:r>
              <a:rPr lang="en-US" dirty="0">
                <a:solidFill>
                  <a:schemeClr val="bg1"/>
                </a:solidFill>
              </a:rPr>
              <a:t>field is aligned with </a:t>
            </a:r>
            <a:r>
              <a:rPr lang="en-US" dirty="0" smtClean="0">
                <a:solidFill>
                  <a:schemeClr val="bg1"/>
                </a:solidFill>
              </a:rPr>
              <a:t>jet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Different </a:t>
            </a:r>
            <a:r>
              <a:rPr lang="en-US" dirty="0" smtClean="0">
                <a:solidFill>
                  <a:schemeClr val="bg1"/>
                </a:solidFill>
              </a:rPr>
              <a:t>models for electron acceleration </a:t>
            </a:r>
            <a:r>
              <a:rPr lang="en-US" dirty="0">
                <a:solidFill>
                  <a:schemeClr val="bg1"/>
                </a:solidFill>
              </a:rPr>
              <a:t>predict different dependence </a:t>
            </a:r>
            <a:r>
              <a:rPr lang="en-US" dirty="0" smtClean="0">
                <a:solidFill>
                  <a:schemeClr val="bg1"/>
                </a:solidFill>
              </a:rPr>
              <a:t>in X-rays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Imaging Cen A allows </a:t>
            </a: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isolating other sources in the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Two </a:t>
            </a:r>
            <a:r>
              <a:rPr lang="en-US" dirty="0">
                <a:solidFill>
                  <a:schemeClr val="bg1"/>
                </a:solidFill>
              </a:rPr>
              <a:t>Ultra Luminous X-ray </a:t>
            </a:r>
            <a:r>
              <a:rPr lang="en-US" dirty="0" smtClean="0">
                <a:solidFill>
                  <a:schemeClr val="bg1"/>
                </a:solidFill>
              </a:rPr>
              <a:t>sources (one </a:t>
            </a:r>
            <a:r>
              <a:rPr lang="en-US" dirty="0">
                <a:solidFill>
                  <a:schemeClr val="bg1"/>
                </a:solidFill>
              </a:rPr>
              <a:t>to SW on detector but not visible in </a:t>
            </a:r>
            <a:r>
              <a:rPr lang="en-US" dirty="0" smtClean="0">
                <a:solidFill>
                  <a:schemeClr val="bg1"/>
                </a:solidFill>
              </a:rPr>
              <a:t>6-arcmin-square displayed </a:t>
            </a:r>
            <a:r>
              <a:rPr lang="en-US" dirty="0">
                <a:solidFill>
                  <a:schemeClr val="bg1"/>
                </a:solidFill>
              </a:rPr>
              <a:t>region)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0084"/>
              </p:ext>
            </p:extLst>
          </p:nvPr>
        </p:nvGraphicFramePr>
        <p:xfrm>
          <a:off x="5638800" y="3200400"/>
          <a:ext cx="2286000" cy="2743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246906"/>
                <a:gridCol w="1039094"/>
              </a:tblGrid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Region</a:t>
                      </a:r>
                      <a:endParaRPr lang="en-US" sz="1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MDP</a:t>
                      </a:r>
                      <a:r>
                        <a:rPr lang="en-US" sz="1400" baseline="-25000" dirty="0" smtClean="0"/>
                        <a:t>99</a:t>
                      </a:r>
                      <a:endParaRPr lang="en-US" sz="1400" baseline="-250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Core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&lt;7.0%</a:t>
                      </a:r>
                      <a:endParaRPr lang="en-US" sz="14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Jet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10.9%</a:t>
                      </a:r>
                      <a:endParaRPr lang="en-US" sz="14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 smtClean="0"/>
                        <a:t>Knot A+B</a:t>
                      </a:r>
                      <a:endParaRPr lang="en-US" sz="1400" dirty="0"/>
                    </a:p>
                  </a:txBody>
                  <a:tcPr marL="27432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17.6%</a:t>
                      </a:r>
                      <a:endParaRPr 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 smtClean="0"/>
                        <a:t>Knot</a:t>
                      </a:r>
                      <a:r>
                        <a:rPr lang="en-US" sz="1400" baseline="0" dirty="0" smtClean="0"/>
                        <a:t> C</a:t>
                      </a:r>
                      <a:endParaRPr lang="en-US" sz="1400" dirty="0"/>
                    </a:p>
                  </a:txBody>
                  <a:tcPr marL="27432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16.5%</a:t>
                      </a:r>
                      <a:endParaRPr 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 smtClean="0"/>
                        <a:t>Knot F</a:t>
                      </a:r>
                      <a:endParaRPr lang="en-US" sz="1400" dirty="0"/>
                    </a:p>
                  </a:txBody>
                  <a:tcPr marL="27432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23.5%</a:t>
                      </a:r>
                      <a:endParaRPr 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 smtClean="0"/>
                        <a:t>Knot G</a:t>
                      </a:r>
                      <a:endParaRPr lang="en-US" sz="1400" dirty="0"/>
                    </a:p>
                  </a:txBody>
                  <a:tcPr marL="27432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30.9%</a:t>
                      </a:r>
                      <a:endParaRPr lang="en-US" sz="1400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ULX</a:t>
                      </a:r>
                      <a:endParaRPr lang="en-US" sz="14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14.8%</a:t>
                      </a:r>
                      <a:endParaRPr lang="en-US" sz="1400" b="1" dirty="0"/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38800" y="5908357"/>
            <a:ext cx="228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</a:rPr>
              <a:t>Includes effects of dilution by unpolarized diffuse emission</a:t>
            </a:r>
            <a:endParaRPr lang="en-US" sz="13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" y="5029200"/>
            <a:ext cx="2057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992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/>
              <a:t>C</a:t>
            </a:r>
            <a:r>
              <a:rPr lang="en-US" sz="2900" smtClean="0"/>
              <a:t>apturing </a:t>
            </a:r>
            <a:r>
              <a:rPr lang="en-US" sz="2900" dirty="0" smtClean="0"/>
              <a:t>the public’s imagination </a:t>
            </a:r>
            <a:endParaRPr lang="en-US" sz="2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781800" y="6340475"/>
            <a:ext cx="1905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§ </a:t>
            </a:r>
            <a:fld id="{15C828C9-7D84-4D57-8BF7-FCC5F80FEE9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67" y="1552039"/>
            <a:ext cx="7317747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-1"/>
            <a:ext cx="7162800" cy="1476081"/>
          </a:xfrm>
        </p:spPr>
        <p:txBody>
          <a:bodyPr>
            <a:noAutofit/>
          </a:bodyPr>
          <a:lstStyle/>
          <a:p>
            <a:pPr algn="ctr"/>
            <a:r>
              <a:rPr lang="en-US" sz="2900" dirty="0" smtClean="0"/>
              <a:t>IXPE accomplishes new science with new capabilities</a:t>
            </a:r>
            <a:endParaRPr lang="en-US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76081"/>
            <a:ext cx="8229600" cy="47244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O</a:t>
            </a:r>
            <a:r>
              <a:rPr lang="en-US" sz="2000" dirty="0" smtClean="0"/>
              <a:t>pens a new window on the universe — imaging (30“) X-ray polarimetry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Is the science driver that advances and impacts high-energy astrophysics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Increases information space and lifts modeling degeneracies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Addresses key questions, providing new scientific results and constraints</a:t>
            </a:r>
            <a:endParaRPr lang="en-US" sz="2000" dirty="0"/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What is the spin of a black hole?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What are the geometry and magnetic-field strength in magnetars</a:t>
            </a:r>
            <a:r>
              <a:rPr lang="en-US" sz="1600" dirty="0" smtClean="0"/>
              <a:t>?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Was our Galactic Center an Active Galactic Nucleus in the recent past?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What is the magnetic field structure in synchrotron X-ray sources?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What </a:t>
            </a:r>
            <a:r>
              <a:rPr lang="en-US" sz="1600" dirty="0"/>
              <a:t>are the geometries and origins of </a:t>
            </a:r>
            <a:r>
              <a:rPr lang="en-US" sz="1600" dirty="0" smtClean="0"/>
              <a:t>X-rays </a:t>
            </a:r>
            <a:r>
              <a:rPr lang="en-US" sz="1600" dirty="0"/>
              <a:t>from pulsars (isolated and accreting</a:t>
            </a:r>
            <a:r>
              <a:rPr lang="en-US" sz="1600" dirty="0" smtClean="0"/>
              <a:t>)?</a:t>
            </a:r>
            <a:endParaRPr lang="en-US" sz="1600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en-US" sz="2000" dirty="0" smtClean="0"/>
              <a:t>Provides powerful and unique capabilities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Reduces integration time by a factor of 100 compared to the </a:t>
            </a:r>
            <a:r>
              <a:rPr lang="en-US" sz="1600" dirty="0"/>
              <a:t>OSO-8 experiment </a:t>
            </a:r>
            <a:endParaRPr lang="en-US" sz="1600" dirty="0" smtClean="0"/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Simultaneously provides imaging, spectral, timing, and polarization data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Is free of false-polarization systematic effects at less than a fraction of a percent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Enables meaningful polarization measurements for many sources of different classes</a:t>
            </a:r>
          </a:p>
        </p:txBody>
      </p:sp>
    </p:spTree>
    <p:extLst>
      <p:ext uri="{BB962C8B-B14F-4D97-AF65-F5344CB8AC3E}">
        <p14:creationId xmlns:p14="http://schemas.microsoft.com/office/powerpoint/2010/main" val="3046154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56072"/>
          </a:xfrm>
        </p:spPr>
        <p:txBody>
          <a:bodyPr>
            <a:noAutofit/>
          </a:bodyPr>
          <a:lstStyle/>
          <a:p>
            <a:pPr algn="ctr">
              <a:lnSpc>
                <a:spcPts val="2700"/>
              </a:lnSpc>
            </a:pP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dirty="0"/>
              <a:t>W</a:t>
            </a:r>
            <a:r>
              <a:rPr lang="en-US" sz="2900" dirty="0" smtClean="0"/>
              <a:t>ho is involved?</a:t>
            </a:r>
            <a:endParaRPr lang="en-US" sz="2900" dirty="0"/>
          </a:p>
        </p:txBody>
      </p:sp>
      <p:sp>
        <p:nvSpPr>
          <p:cNvPr id="26" name="TextBox 25"/>
          <p:cNvSpPr txBox="1"/>
          <p:nvPr/>
        </p:nvSpPr>
        <p:spPr>
          <a:xfrm>
            <a:off x="381000" y="46554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Co-Investigators: </a:t>
            </a:r>
            <a:r>
              <a:rPr lang="en-US" sz="1600" dirty="0">
                <a:solidFill>
                  <a:schemeClr val="bg1"/>
                </a:solidFill>
              </a:rPr>
              <a:t>Luca </a:t>
            </a:r>
            <a:r>
              <a:rPr lang="en-US" sz="1600" dirty="0" err="1">
                <a:solidFill>
                  <a:schemeClr val="bg1"/>
                </a:solidFill>
              </a:rPr>
              <a:t>Baldini</a:t>
            </a:r>
            <a:r>
              <a:rPr lang="en-US" sz="1600" dirty="0">
                <a:solidFill>
                  <a:schemeClr val="bg1"/>
                </a:solidFill>
              </a:rPr>
              <a:t>, Ronaldo </a:t>
            </a:r>
            <a:r>
              <a:rPr lang="en-US" sz="1600" dirty="0" err="1">
                <a:solidFill>
                  <a:schemeClr val="bg1"/>
                </a:solidFill>
              </a:rPr>
              <a:t>Bellazzini</a:t>
            </a:r>
            <a:r>
              <a:rPr lang="en-US" sz="1600" dirty="0">
                <a:solidFill>
                  <a:schemeClr val="bg1"/>
                </a:solidFill>
              </a:rPr>
              <a:t>, Enrico Costa, Ronald </a:t>
            </a:r>
            <a:r>
              <a:rPr lang="en-US" sz="1600" dirty="0" err="1">
                <a:solidFill>
                  <a:schemeClr val="bg1"/>
                </a:solidFill>
              </a:rPr>
              <a:t>Elsner</a:t>
            </a:r>
            <a:r>
              <a:rPr lang="en-US" sz="1600" dirty="0">
                <a:solidFill>
                  <a:schemeClr val="bg1"/>
                </a:solidFill>
              </a:rPr>
              <a:t>, Victoria </a:t>
            </a:r>
            <a:r>
              <a:rPr lang="en-US" sz="1600" dirty="0" err="1" smtClean="0">
                <a:solidFill>
                  <a:schemeClr val="bg1"/>
                </a:solidFill>
              </a:rPr>
              <a:t>Kaspi</a:t>
            </a:r>
            <a:r>
              <a:rPr lang="en-US" sz="1600" dirty="0" smtClean="0">
                <a:solidFill>
                  <a:schemeClr val="bg1"/>
                </a:solidFill>
              </a:rPr>
              <a:t>, Jeffery </a:t>
            </a:r>
            <a:r>
              <a:rPr lang="en-US" sz="1600" dirty="0" err="1" smtClean="0">
                <a:solidFill>
                  <a:schemeClr val="bg1"/>
                </a:solidFill>
              </a:rPr>
              <a:t>Kolodziejczak</a:t>
            </a:r>
            <a:r>
              <a:rPr lang="en-US" sz="1600" dirty="0">
                <a:solidFill>
                  <a:schemeClr val="bg1"/>
                </a:solidFill>
              </a:rPr>
              <a:t>, Luca </a:t>
            </a:r>
            <a:r>
              <a:rPr lang="en-US" sz="1600" dirty="0" err="1" smtClean="0">
                <a:solidFill>
                  <a:schemeClr val="bg1"/>
                </a:solidFill>
              </a:rPr>
              <a:t>Latronico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Herman M</a:t>
            </a:r>
            <a:r>
              <a:rPr lang="en-US" sz="1600" dirty="0" smtClean="0">
                <a:solidFill>
                  <a:schemeClr val="bg1"/>
                </a:solidFill>
              </a:rPr>
              <a:t>arshall, </a:t>
            </a:r>
            <a:r>
              <a:rPr lang="en-US" sz="1600" dirty="0">
                <a:solidFill>
                  <a:schemeClr val="bg1"/>
                </a:solidFill>
              </a:rPr>
              <a:t>Giorgio Matt, Fabio </a:t>
            </a:r>
            <a:r>
              <a:rPr lang="en-US" sz="1600" dirty="0" err="1" smtClean="0">
                <a:solidFill>
                  <a:schemeClr val="bg1"/>
                </a:solidFill>
              </a:rPr>
              <a:t>Muleri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Stephen L. O’Dell, Brian D. Ramsey, </a:t>
            </a:r>
            <a:r>
              <a:rPr lang="en-US" sz="1600" dirty="0" smtClean="0">
                <a:solidFill>
                  <a:schemeClr val="bg1"/>
                </a:solidFill>
              </a:rPr>
              <a:t>Roger W. </a:t>
            </a:r>
            <a:r>
              <a:rPr lang="en-US" sz="1600" dirty="0">
                <a:solidFill>
                  <a:schemeClr val="bg1"/>
                </a:solidFill>
              </a:rPr>
              <a:t>Romani, Paolo </a:t>
            </a:r>
            <a:r>
              <a:rPr lang="en-US" sz="1600" dirty="0" err="1" smtClean="0">
                <a:solidFill>
                  <a:schemeClr val="bg1"/>
                </a:solidFill>
              </a:rPr>
              <a:t>Soffitta</a:t>
            </a:r>
            <a:r>
              <a:rPr lang="en-US" sz="1600" dirty="0" smtClean="0">
                <a:solidFill>
                  <a:schemeClr val="bg1"/>
                </a:solidFill>
              </a:rPr>
              <a:t>, Allyn Tennant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486400"/>
            <a:ext cx="877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Collaborators: A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Brez</a:t>
            </a:r>
            <a:r>
              <a:rPr lang="en-US" sz="1400" dirty="0" smtClean="0">
                <a:solidFill>
                  <a:schemeClr val="bg1"/>
                </a:solidFill>
              </a:rPr>
              <a:t>, N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Bucciantini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E. Churazov, </a:t>
            </a:r>
            <a:r>
              <a:rPr lang="en-US" sz="1400" dirty="0">
                <a:solidFill>
                  <a:schemeClr val="bg1"/>
                </a:solidFill>
              </a:rPr>
              <a:t>S. </a:t>
            </a:r>
            <a:r>
              <a:rPr lang="en-US" sz="1400" dirty="0" err="1">
                <a:solidFill>
                  <a:schemeClr val="bg1"/>
                </a:solidFill>
              </a:rPr>
              <a:t>Citrano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</a:t>
            </a:r>
            <a:r>
              <a:rPr lang="en-US" sz="1400" dirty="0">
                <a:solidFill>
                  <a:schemeClr val="bg1"/>
                </a:solidFill>
              </a:rPr>
              <a:t>. Del Monte, N. Di </a:t>
            </a:r>
            <a:r>
              <a:rPr lang="en-US" sz="1400" dirty="0" err="1">
                <a:solidFill>
                  <a:schemeClr val="bg1"/>
                </a:solidFill>
              </a:rPr>
              <a:t>Lalla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Donnarumma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Dovčiak</a:t>
            </a:r>
            <a:r>
              <a:rPr lang="en-US" sz="1400" dirty="0">
                <a:solidFill>
                  <a:schemeClr val="bg1"/>
                </a:solidFill>
              </a:rPr>
              <a:t>, Y. </a:t>
            </a:r>
            <a:r>
              <a:rPr lang="en-US" sz="1400" dirty="0" smtClean="0">
                <a:solidFill>
                  <a:schemeClr val="bg1"/>
                </a:solidFill>
              </a:rPr>
              <a:t>Evangelista, </a:t>
            </a:r>
            <a:r>
              <a:rPr lang="en-US" sz="1400" dirty="0">
                <a:solidFill>
                  <a:schemeClr val="bg1"/>
                </a:solidFill>
              </a:rPr>
              <a:t>S. </a:t>
            </a:r>
            <a:r>
              <a:rPr lang="en-US" sz="1400" dirty="0" err="1" smtClean="0">
                <a:solidFill>
                  <a:schemeClr val="bg1"/>
                </a:solidFill>
              </a:rPr>
              <a:t>Fabiani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R. </a:t>
            </a:r>
            <a:r>
              <a:rPr lang="en-US" sz="1400" dirty="0" err="1" smtClean="0">
                <a:solidFill>
                  <a:schemeClr val="bg1"/>
                </a:solidFill>
              </a:rPr>
              <a:t>Goosmann</a:t>
            </a:r>
            <a:r>
              <a:rPr lang="en-US" sz="1400" dirty="0" smtClean="0">
                <a:solidFill>
                  <a:schemeClr val="bg1"/>
                </a:solidFill>
              </a:rPr>
              <a:t>, 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Gunji</a:t>
            </a:r>
            <a:r>
              <a:rPr lang="en-US" sz="1400" dirty="0">
                <a:solidFill>
                  <a:schemeClr val="bg1"/>
                </a:solidFill>
              </a:rPr>
              <a:t>, V. </a:t>
            </a:r>
            <a:r>
              <a:rPr lang="en-US" sz="1400" dirty="0" err="1">
                <a:solidFill>
                  <a:schemeClr val="bg1"/>
                </a:solidFill>
              </a:rPr>
              <a:t>Karas</a:t>
            </a:r>
            <a:r>
              <a:rPr lang="en-US" sz="1400" dirty="0">
                <a:solidFill>
                  <a:schemeClr val="bg1"/>
                </a:solidFill>
              </a:rPr>
              <a:t>, M. </a:t>
            </a:r>
            <a:r>
              <a:rPr lang="en-US" sz="1400" dirty="0" err="1" smtClean="0">
                <a:solidFill>
                  <a:schemeClr val="bg1"/>
                </a:solidFill>
              </a:rPr>
              <a:t>Kuss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A. </a:t>
            </a:r>
            <a:r>
              <a:rPr lang="en-US" sz="1400" dirty="0" err="1" smtClean="0">
                <a:solidFill>
                  <a:schemeClr val="bg1"/>
                </a:solidFill>
              </a:rPr>
              <a:t>Manfreda</a:t>
            </a:r>
            <a:r>
              <a:rPr lang="en-US" sz="1400" dirty="0" smtClean="0">
                <a:solidFill>
                  <a:schemeClr val="bg1"/>
                </a:solidFill>
              </a:rPr>
              <a:t>, F. Marin,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M. Minuti, N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Omodei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Pacciani</a:t>
            </a:r>
            <a:r>
              <a:rPr lang="en-US" sz="1400" dirty="0">
                <a:solidFill>
                  <a:schemeClr val="bg1"/>
                </a:solidFill>
              </a:rPr>
              <a:t>, G</a:t>
            </a:r>
            <a:r>
              <a:rPr lang="en-US" sz="1400" dirty="0" smtClean="0">
                <a:solidFill>
                  <a:schemeClr val="bg1"/>
                </a:solidFill>
              </a:rPr>
              <a:t>. Pavlov, </a:t>
            </a:r>
            <a:r>
              <a:rPr lang="en-US" sz="1400" dirty="0">
                <a:solidFill>
                  <a:schemeClr val="bg1"/>
                </a:solidFill>
              </a:rPr>
              <a:t>M. </a:t>
            </a:r>
            <a:r>
              <a:rPr lang="en-US" sz="1400" dirty="0" err="1">
                <a:solidFill>
                  <a:schemeClr val="bg1"/>
                </a:solidFill>
              </a:rPr>
              <a:t>Pesce</a:t>
            </a:r>
            <a:r>
              <a:rPr lang="en-US" sz="1400" dirty="0">
                <a:solidFill>
                  <a:schemeClr val="bg1"/>
                </a:solidFill>
              </a:rPr>
              <a:t>-Rollins, </a:t>
            </a:r>
            <a:r>
              <a:rPr lang="en-US" sz="1400" dirty="0" smtClean="0">
                <a:solidFill>
                  <a:schemeClr val="bg1"/>
                </a:solidFill>
              </a:rPr>
              <a:t>P.-O. </a:t>
            </a:r>
            <a:r>
              <a:rPr lang="en-US" sz="1400" dirty="0" err="1">
                <a:solidFill>
                  <a:schemeClr val="bg1"/>
                </a:solidFill>
              </a:rPr>
              <a:t>Petrucci</a:t>
            </a:r>
            <a:r>
              <a:rPr lang="en-US" sz="1400" dirty="0">
                <a:solidFill>
                  <a:schemeClr val="bg1"/>
                </a:solidFill>
              </a:rPr>
              <a:t>, M. </a:t>
            </a:r>
            <a:r>
              <a:rPr lang="en-US" sz="1400" dirty="0" err="1" smtClean="0">
                <a:solidFill>
                  <a:schemeClr val="bg1"/>
                </a:solidFill>
              </a:rPr>
              <a:t>Pinchera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</a:rPr>
              <a:t>Poutanen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M. </a:t>
            </a:r>
            <a:r>
              <a:rPr lang="en-US" sz="1400" dirty="0" err="1">
                <a:solidFill>
                  <a:schemeClr val="bg1"/>
                </a:solidFill>
              </a:rPr>
              <a:t>Razzano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 err="1">
                <a:solidFill>
                  <a:schemeClr val="bg1"/>
                </a:solidFill>
              </a:rPr>
              <a:t>Rubini</a:t>
            </a:r>
            <a:r>
              <a:rPr lang="en-US" sz="1400" dirty="0">
                <a:solidFill>
                  <a:schemeClr val="bg1"/>
                </a:solidFill>
              </a:rPr>
              <a:t>, M. </a:t>
            </a:r>
            <a:r>
              <a:rPr lang="en-US" sz="1400" dirty="0" err="1">
                <a:solidFill>
                  <a:schemeClr val="bg1"/>
                </a:solidFill>
              </a:rPr>
              <a:t>Salvati</a:t>
            </a:r>
            <a:r>
              <a:rPr lang="en-US" sz="1400" dirty="0">
                <a:solidFill>
                  <a:schemeClr val="bg1"/>
                </a:solidFill>
              </a:rPr>
              <a:t>, C. </a:t>
            </a:r>
            <a:r>
              <a:rPr lang="en-US" sz="1400" dirty="0" err="1" smtClean="0">
                <a:solidFill>
                  <a:schemeClr val="bg1"/>
                </a:solidFill>
              </a:rPr>
              <a:t>Sgrò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F. </a:t>
            </a:r>
            <a:r>
              <a:rPr lang="en-US" sz="1400" dirty="0" err="1">
                <a:solidFill>
                  <a:schemeClr val="bg1"/>
                </a:solidFill>
              </a:rPr>
              <a:t>Spada</a:t>
            </a:r>
            <a:r>
              <a:rPr lang="en-US" sz="1400" dirty="0">
                <a:solidFill>
                  <a:schemeClr val="bg1"/>
                </a:solidFill>
              </a:rPr>
              <a:t>, G. </a:t>
            </a:r>
            <a:r>
              <a:rPr lang="en-US" sz="1400" dirty="0" err="1">
                <a:solidFill>
                  <a:schemeClr val="bg1"/>
                </a:solidFill>
              </a:rPr>
              <a:t>Spandre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L. Stella, R. Sunyaev, R. </a:t>
            </a:r>
            <a:r>
              <a:rPr lang="en-US" sz="1400" dirty="0" err="1" smtClean="0">
                <a:solidFill>
                  <a:schemeClr val="bg1"/>
                </a:solidFill>
              </a:rPr>
              <a:t>Taverna</a:t>
            </a:r>
            <a:r>
              <a:rPr lang="en-US" sz="1400" dirty="0" smtClean="0">
                <a:solidFill>
                  <a:schemeClr val="bg1"/>
                </a:solidFill>
              </a:rPr>
              <a:t>, R. Turolla, K</a:t>
            </a:r>
            <a:r>
              <a:rPr lang="en-US" sz="1400" dirty="0">
                <a:solidFill>
                  <a:schemeClr val="bg1"/>
                </a:solidFill>
              </a:rPr>
              <a:t>. Wu, </a:t>
            </a:r>
            <a:r>
              <a:rPr lang="en-US" sz="1400" dirty="0" smtClean="0">
                <a:solidFill>
                  <a:schemeClr val="bg1"/>
                </a:solidFill>
              </a:rPr>
              <a:t>S</a:t>
            </a:r>
            <a:r>
              <a:rPr lang="en-US" sz="1400" dirty="0">
                <a:solidFill>
                  <a:schemeClr val="bg1"/>
                </a:solidFill>
              </a:rPr>
              <a:t>. Zane, D. </a:t>
            </a:r>
            <a:r>
              <a:rPr lang="en-US" sz="1400" dirty="0" smtClean="0">
                <a:solidFill>
                  <a:schemeClr val="bg1"/>
                </a:solidFill>
              </a:rPr>
              <a:t>Zanetti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23874" y="1405156"/>
            <a:ext cx="5138926" cy="3192128"/>
            <a:chOff x="2023874" y="1405156"/>
            <a:chExt cx="5138926" cy="3192128"/>
          </a:xfrm>
        </p:grpSpPr>
        <p:grpSp>
          <p:nvGrpSpPr>
            <p:cNvPr id="5" name="Group 4"/>
            <p:cNvGrpSpPr/>
            <p:nvPr/>
          </p:nvGrpSpPr>
          <p:grpSpPr>
            <a:xfrm>
              <a:off x="2023874" y="1405156"/>
              <a:ext cx="5138926" cy="3192128"/>
              <a:chOff x="456134" y="1608472"/>
              <a:chExt cx="5138926" cy="3192128"/>
            </a:xfrm>
          </p:grpSpPr>
          <p:sp>
            <p:nvSpPr>
              <p:cNvPr id="9" name="Content Placeholder 3"/>
              <p:cNvSpPr txBox="1">
                <a:spLocks/>
              </p:cNvSpPr>
              <p:nvPr/>
            </p:nvSpPr>
            <p:spPr>
              <a:xfrm>
                <a:off x="456134" y="1608472"/>
                <a:ext cx="5138926" cy="372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2800" b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spcBef>
                    <a:spcPct val="20000"/>
                  </a:spcBef>
                  <a:buFont typeface="Calibri" panose="020F0502020204030204" pitchFamily="34" charset="0"/>
                  <a:buChar char="–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spcBef>
                    <a:spcPct val="20000"/>
                  </a:spcBef>
                  <a:buFont typeface="Calibri" panose="020F0502020204030204" pitchFamily="34" charset="0"/>
                  <a:buChar char="◦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·"/>
                  <a:defRPr sz="1800" i="1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19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600" spc="-20" dirty="0">
                    <a:solidFill>
                      <a:srgbClr val="6A1EAD"/>
                    </a:solidFill>
                  </a:rPr>
                  <a:t>Institutional Roles </a:t>
                </a:r>
                <a:r>
                  <a:rPr lang="en-US" sz="1600" spc="-20" dirty="0" smtClean="0">
                    <a:solidFill>
                      <a:srgbClr val="6A1EAD"/>
                    </a:solidFill>
                  </a:rPr>
                  <a:t>and Responsibilities</a:t>
                </a:r>
                <a:endParaRPr lang="en-US" sz="1600" spc="-20" dirty="0">
                  <a:solidFill>
                    <a:srgbClr val="6A1EAD"/>
                  </a:solidFill>
                </a:endParaRPr>
              </a:p>
            </p:txBody>
          </p:sp>
          <p:pic>
            <p:nvPicPr>
              <p:cNvPr id="1026" name="Picture 2" descr="image00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853" y="1989472"/>
                <a:ext cx="4825628" cy="2468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747918" y="4523601"/>
                <a:ext cx="4690563" cy="276999"/>
                <a:chOff x="747918" y="4523601"/>
                <a:chExt cx="4690563" cy="276999"/>
              </a:xfrm>
            </p:grpSpPr>
            <p:sp>
              <p:nvSpPr>
                <p:cNvPr id="2" name="TextBox 1"/>
                <p:cNvSpPr txBox="1"/>
                <p:nvPr/>
              </p:nvSpPr>
              <p:spPr>
                <a:xfrm>
                  <a:off x="3847327" y="4523601"/>
                  <a:ext cx="159115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Science Advisory Team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7918" y="4591676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64198" y="4591676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2142" y="4585209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1462" y="4585209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0008" y="4585209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2798" y="4591676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0180" y="4591676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1398" y="4591676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3823" y="4584053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2843" y="4588949"/>
                  <a:ext cx="274320" cy="16459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</p:grp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859" y="1786156"/>
              <a:ext cx="4839362" cy="2468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6949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524000"/>
          </a:xfrm>
        </p:spPr>
        <p:txBody>
          <a:bodyPr>
            <a:noAutofit/>
          </a:bodyPr>
          <a:lstStyle/>
          <a:p>
            <a:pPr algn="ctr"/>
            <a:r>
              <a:rPr lang="en-US" sz="2900" dirty="0"/>
              <a:t>T</a:t>
            </a:r>
            <a:r>
              <a:rPr lang="en-US" sz="2900" dirty="0" smtClean="0"/>
              <a:t>hree sets of identical X-ray mirror modules and imaging polarization sensitive detectors </a:t>
            </a:r>
            <a:endParaRPr lang="en-US" sz="2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11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524000"/>
          </a:xfrm>
        </p:spPr>
        <p:txBody>
          <a:bodyPr>
            <a:noAutofit/>
          </a:bodyPr>
          <a:lstStyle/>
          <a:p>
            <a:pPr algn="ctr"/>
            <a:r>
              <a:rPr lang="en-US" sz="2900" dirty="0"/>
              <a:t>Three sets of identical X-ray mirror modules and imaging polarization sensitive detectors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8686800" cy="43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9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47800"/>
          </a:xfrm>
        </p:spPr>
        <p:txBody>
          <a:bodyPr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 X-ray mirror modules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77033"/>
              </p:ext>
            </p:extLst>
          </p:nvPr>
        </p:nvGraphicFramePr>
        <p:xfrm>
          <a:off x="533400" y="1691640"/>
          <a:ext cx="8046720" cy="438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0"/>
                <a:gridCol w="4023360"/>
              </a:tblGrid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mirror modules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shells per mirror module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Focal length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4000</a:t>
                      </a:r>
                      <a:r>
                        <a:rPr lang="en-US" sz="1800" baseline="0" dirty="0" smtClean="0"/>
                        <a:t> mm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r>
                        <a:rPr lang="en-US" sz="1800" baseline="0" dirty="0" smtClean="0"/>
                        <a:t> shell length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600 mm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Range of shell diameters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162–272 mm</a:t>
                      </a:r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Range of shell thicknesses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0.16–0.26 mm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Shell material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Electroformed nickel–cobalt alloy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Effective area per mirror module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230 cm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dirty="0" smtClean="0"/>
                        <a:t> (@ 2.3 keV); &gt;240 cm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dirty="0" smtClean="0"/>
                        <a:t> (3–6 keV)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Angular resolution (HPD)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≤ 25 </a:t>
                      </a:r>
                      <a:r>
                        <a:rPr lang="en-US" sz="1800" dirty="0" err="1" smtClean="0"/>
                        <a:t>arcsec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Field of view (detector limited)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12.9 </a:t>
                      </a:r>
                      <a:r>
                        <a:rPr lang="en-US" sz="1800" dirty="0" err="1" smtClean="0"/>
                        <a:t>arcmin</a:t>
                      </a:r>
                      <a:r>
                        <a:rPr lang="en-US" sz="1800" dirty="0" smtClean="0"/>
                        <a:t> square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27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47800"/>
          </a:xfrm>
        </p:spPr>
        <p:txBody>
          <a:bodyPr/>
          <a:lstStyle/>
          <a:p>
            <a:pPr algn="ctr"/>
            <a:r>
              <a:rPr lang="en-US" dirty="0" smtClean="0"/>
              <a:t>the polarization sensitive detectors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r>
              <a:rPr lang="en-US" sz="2000" dirty="0" smtClean="0">
                <a:solidFill>
                  <a:prstClr val="black"/>
                </a:solidFill>
              </a:rPr>
              <a:t>The initial direction of the K-shell </a:t>
            </a:r>
            <a:r>
              <a:rPr lang="en-US" sz="2000" dirty="0">
                <a:solidFill>
                  <a:prstClr val="black"/>
                </a:solidFill>
              </a:rPr>
              <a:t>photoelectron is determined by the electric </a:t>
            </a:r>
            <a:r>
              <a:rPr lang="en-US" sz="2000" dirty="0" smtClean="0">
                <a:solidFill>
                  <a:prstClr val="black"/>
                </a:solidFill>
              </a:rPr>
              <a:t>vector</a:t>
            </a:r>
            <a:endParaRPr lang="en-US" sz="2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882" y="2895600"/>
            <a:ext cx="4181118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133600"/>
            <a:ext cx="5029200" cy="9263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136" y="3048000"/>
            <a:ext cx="2819664" cy="2926080"/>
            <a:chOff x="457200" y="3323111"/>
            <a:chExt cx="2819664" cy="29260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323111"/>
              <a:ext cx="2445680" cy="29260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4103" y="3755531"/>
              <a:ext cx="992761" cy="78678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28518" y="4267200"/>
            <a:ext cx="2676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Site of initial ionization </a:t>
            </a:r>
            <a:r>
              <a:rPr lang="en-US" smtClean="0">
                <a:solidFill>
                  <a:srgbClr val="FF0000"/>
                </a:solidFill>
              </a:rPr>
              <a:t>and Auger </a:t>
            </a:r>
            <a:r>
              <a:rPr lang="en-US" dirty="0">
                <a:solidFill>
                  <a:srgbClr val="FF0000"/>
                </a:solidFill>
              </a:rPr>
              <a:t>electron cloud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255621" y="3657600"/>
            <a:ext cx="1066800" cy="137160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800" y="3505200"/>
            <a:ext cx="1865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 direction </a:t>
            </a:r>
            <a:r>
              <a:rPr lang="en-US" smtClean="0">
                <a:solidFill>
                  <a:srgbClr val="00B050"/>
                </a:solidFill>
              </a:rPr>
              <a:t>of photoelectron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56388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 distribution of the photoelectron directions determines the degree of polarization and the position angle 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15000" y="2306759"/>
                <a:ext cx="2971800" cy="58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smtClean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,  w</a:t>
                </a:r>
                <a:r>
                  <a:rPr lang="en-US" sz="2200" b="0" smtClean="0">
                    <a:solidFill>
                      <a:prstClr val="black"/>
                    </a:solidFill>
                    <a:ea typeface="Cambria Math" charset="0"/>
                    <a:cs typeface="Cambria Math" charset="0"/>
                  </a:rPr>
                  <a:t>here </a:t>
                </a:r>
                <a14:m>
                  <m:oMath xmlns:m="http://schemas.openxmlformats.org/officeDocument/2006/math">
                    <m:r>
                      <a:rPr lang="en-US" sz="2200" b="0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sz="2200" b="0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≡</m:t>
                    </m:r>
                    <m:f>
                      <m:f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200" b="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𝐸</m:t>
                        </m:r>
                      </m:num>
                      <m:den>
                        <m:r>
                          <a:rPr lang="en-US" sz="2200" b="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200" b="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b="0" i="1">
                        <a:solidFill>
                          <a:prstClr val="black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200" b="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h</m:t>
                        </m:r>
                        <m:r>
                          <a:rPr lang="en-US" sz="2200" b="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num>
                      <m:den>
                        <m:r>
                          <a:rPr lang="en-US" sz="2200" b="0" i="1">
                            <a:solidFill>
                              <a:prstClr val="black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200" b="0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306759"/>
                <a:ext cx="2971800" cy="580031"/>
              </a:xfrm>
              <a:prstGeom prst="rect">
                <a:avLst/>
              </a:prstGeom>
              <a:blipFill rotWithShape="0">
                <a:blip r:embed="rId7"/>
                <a:stretch>
                  <a:fillRect l="-266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47800"/>
          </a:xfrm>
        </p:spPr>
        <p:txBody>
          <a:bodyPr/>
          <a:lstStyle/>
          <a:p>
            <a:pPr algn="ctr"/>
            <a:r>
              <a:rPr lang="en-US" smtClean="0"/>
              <a:t>the </a:t>
            </a:r>
            <a:r>
              <a:rPr lang="en-US" dirty="0" smtClean="0"/>
              <a:t>polarization sensitive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202319"/>
              </p:ext>
            </p:extLst>
          </p:nvPr>
        </p:nvGraphicFramePr>
        <p:xfrm>
          <a:off x="548640" y="1691639"/>
          <a:ext cx="8046720" cy="4389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160"/>
                <a:gridCol w="4480560"/>
              </a:tblGrid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Sensitive area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 mm × 15 mm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Fill gas and composition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He/DME (20/80) @ 1 </a:t>
                      </a:r>
                      <a:r>
                        <a:rPr lang="en-US" sz="1800" dirty="0" err="1" smtClean="0"/>
                        <a:t>atm</a:t>
                      </a:r>
                      <a:endParaRPr lang="en-US" sz="1800" dirty="0" smtClean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Detector window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50-µm thick beryllium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Absorption and drift region depth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 mm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GEM (gas electron multiplier)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copper-plated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50-µm liquid-crystal polymer</a:t>
                      </a:r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GEM hole pitch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50 µm triangular lattice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ASIC readout pixels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 × 352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ASIC</a:t>
                      </a:r>
                      <a:r>
                        <a:rPr lang="en-US" sz="1800" baseline="0" dirty="0" smtClean="0"/>
                        <a:t> p</a:t>
                      </a:r>
                      <a:r>
                        <a:rPr lang="en-US" sz="1800" dirty="0" smtClean="0"/>
                        <a:t>ixelated anode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Hexagonal @ 50-µm pitch</a:t>
                      </a:r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Spatial resolution (FWHM)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≤ 123 µm (6.4 </a:t>
                      </a:r>
                      <a:r>
                        <a:rPr lang="en-US" sz="1800" dirty="0" err="1" smtClean="0"/>
                        <a:t>arcsec</a:t>
                      </a:r>
                      <a:r>
                        <a:rPr lang="en-US" sz="1800" dirty="0" smtClean="0"/>
                        <a:t>) @ 2 keV</a:t>
                      </a:r>
                      <a:endParaRPr lang="en-US" sz="1800" dirty="0"/>
                    </a:p>
                  </a:txBody>
                  <a:tcPr anchor="ctr"/>
                </a:tc>
              </a:tr>
              <a:tr h="3990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Energy resolution (FWHM)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0.54 keV @ 2 keV (∝ √</a:t>
                      </a:r>
                      <a:r>
                        <a:rPr lang="en-US" sz="1800" i="1" dirty="0" smtClean="0"/>
                        <a:t>E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8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1447800"/>
          </a:xfrm>
        </p:spPr>
        <p:txBody>
          <a:bodyPr/>
          <a:lstStyle/>
          <a:p>
            <a:pPr algn="ctr"/>
            <a:r>
              <a:rPr lang="en-US" dirty="0" smtClean="0"/>
              <a:t>Polarization sensitivity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400" dirty="0" smtClean="0"/>
                  <a:t>For point sources, sensitivity is described in terms of the Minimal Detectable Polarization (MDP) </a:t>
                </a:r>
              </a:p>
              <a:p>
                <a:pPr lvl="1"/>
                <a:r>
                  <a:rPr lang="en-US" sz="2000" dirty="0" smtClean="0"/>
                  <a:t>The MDP depends upon source count rate (</a:t>
                </a:r>
                <a:r>
                  <a:rPr lang="en-US" sz="2000" i="1" dirty="0" smtClean="0"/>
                  <a:t>R</a:t>
                </a:r>
                <a:r>
                  <a:rPr lang="en-US" sz="2000" baseline="-25000" dirty="0" smtClean="0"/>
                  <a:t>S</a:t>
                </a:r>
                <a:r>
                  <a:rPr lang="en-US" sz="2000" dirty="0" smtClean="0"/>
                  <a:t>), background count rate (</a:t>
                </a:r>
                <a:r>
                  <a:rPr lang="en-US" sz="2000" i="1" dirty="0" smtClean="0"/>
                  <a:t>R</a:t>
                </a:r>
                <a:r>
                  <a:rPr lang="en-US" sz="2000" baseline="-25000" dirty="0" smtClean="0"/>
                  <a:t>B</a:t>
                </a:r>
                <a:r>
                  <a:rPr lang="en-US" sz="2000" dirty="0"/>
                  <a:t>), exposure </a:t>
                </a:r>
                <a:r>
                  <a:rPr lang="en-US" sz="2000" dirty="0" smtClean="0"/>
                  <a:t>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a:rPr lang="en-US" sz="20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</m:oMath>
                </a14:m>
                <a:r>
                  <a:rPr lang="en-US" sz="2000" dirty="0"/>
                  <a:t>, and </a:t>
                </a:r>
                <a:r>
                  <a:rPr lang="en-US" sz="2000" dirty="0" smtClean="0"/>
                  <a:t>the count-weighted modulation factor &lt;µ&gt;</a:t>
                </a:r>
              </a:p>
              <a:p>
                <a:pPr lvl="2"/>
                <a:r>
                  <a:rPr lang="en-US" sz="1600" dirty="0" smtClean="0"/>
                  <a:t>The modulation factor µ is the fractional amplitude in the histogram of initial photoelectron directions for a 100%-polarized source </a:t>
                </a:r>
              </a:p>
              <a:p>
                <a:pPr lvl="2"/>
                <a:r>
                  <a:rPr lang="en-US" sz="1600" dirty="0" smtClean="0"/>
                  <a:t>For </a:t>
                </a:r>
                <a:r>
                  <a:rPr lang="en-US" sz="1600" i="1" dirty="0" smtClean="0"/>
                  <a:t>IXPE</a:t>
                </a:r>
                <a:r>
                  <a:rPr lang="en-US" sz="1600" dirty="0" smtClean="0"/>
                  <a:t>, </a:t>
                </a:r>
                <a:r>
                  <a:rPr lang="en-US" sz="1600" i="1" dirty="0" smtClean="0"/>
                  <a:t>R</a:t>
                </a:r>
                <a:r>
                  <a:rPr lang="en-US" sz="1600" baseline="-25000" dirty="0" smtClean="0"/>
                  <a:t>B</a:t>
                </a:r>
                <a:r>
                  <a:rPr lang="en-US" sz="1600" dirty="0" smtClean="0"/>
                  <a:t> is negligible; thus the MDP is inversely proportional to &lt;µ&gt; (</a:t>
                </a:r>
                <a:r>
                  <a:rPr lang="en-US" sz="1600" i="1" dirty="0" smtClean="0"/>
                  <a:t>R</a:t>
                </a:r>
                <a:r>
                  <a:rPr lang="en-US" sz="1600" baseline="-25000" dirty="0" smtClean="0"/>
                  <a:t>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Δ</m:t>
                    </m:r>
                    <m:r>
                      <a:rPr lang="en-US" sz="1600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</m:oMath>
                </a14:m>
                <a:r>
                  <a:rPr lang="en-US" sz="1600" dirty="0" smtClean="0"/>
                  <a:t>)</a:t>
                </a:r>
                <a:r>
                  <a:rPr lang="en-US" sz="1600" baseline="30000" dirty="0" smtClean="0"/>
                  <a:t>1/2</a:t>
                </a:r>
              </a:p>
              <a:p>
                <a:pPr lvl="1"/>
                <a:r>
                  <a:rPr lang="en-US" sz="2000" dirty="0"/>
                  <a:t>MDP</a:t>
                </a:r>
                <a:r>
                  <a:rPr lang="en-US" sz="2000" baseline="-25000" dirty="0"/>
                  <a:t>99</a:t>
                </a:r>
                <a:r>
                  <a:rPr lang="en-US" sz="2000" dirty="0"/>
                  <a:t> is the degree of polarization (independent of the position angle) that has only a 1% chance of being a statistical fluke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83124"/>
              </p:ext>
            </p:extLst>
          </p:nvPr>
        </p:nvGraphicFramePr>
        <p:xfrm>
          <a:off x="679938" y="4684340"/>
          <a:ext cx="7772400" cy="71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5" imgW="5943600" imgH="546100" progId="Word.Document.12">
                  <p:embed/>
                </p:oleObj>
              </mc:Choice>
              <mc:Fallback>
                <p:oleObj name="Document" r:id="rId5" imgW="5943600" imgH="54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9938" y="4684340"/>
                        <a:ext cx="7772400" cy="714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342369"/>
              </p:ext>
            </p:extLst>
          </p:nvPr>
        </p:nvGraphicFramePr>
        <p:xfrm>
          <a:off x="685800" y="5398480"/>
          <a:ext cx="7772400" cy="813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Document" r:id="rId8" imgW="5943600" imgH="622300" progId="Word.Document.12">
                  <p:embed/>
                </p:oleObj>
              </mc:Choice>
              <mc:Fallback>
                <p:oleObj name="Document" r:id="rId8" imgW="5943600" imgH="622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5800" y="5398480"/>
                        <a:ext cx="7772400" cy="813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0600" y="558214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For  </a:t>
            </a:r>
            <a:r>
              <a:rPr lang="en-US" i="1" smtClean="0">
                <a:solidFill>
                  <a:schemeClr val="bg1"/>
                </a:solidFill>
              </a:rPr>
              <a:t>IXPE</a:t>
            </a:r>
            <a:r>
              <a:rPr lang="en-US" smtClean="0">
                <a:solidFill>
                  <a:schemeClr val="bg1"/>
                </a:solidFill>
              </a:rPr>
              <a:t>,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B090C83218E4FAFDF38FA18CF3F5E" ma:contentTypeVersion="1" ma:contentTypeDescription="Create a new document." ma:contentTypeScope="" ma:versionID="805860fd4dfba3a02ca3e65aa300f099">
  <xsd:schema xmlns:xsd="http://www.w3.org/2001/XMLSchema" xmlns:xs="http://www.w3.org/2001/XMLSchema" xmlns:p="http://schemas.microsoft.com/office/2006/metadata/properties" xmlns:ns2="af982835-003e-4e5c-a757-e74d391341a5" targetNamespace="http://schemas.microsoft.com/office/2006/metadata/properties" ma:root="true" ma:fieldsID="1659f88acb9abd38e4e64e510a3550a6" ns2:_="">
    <xsd:import namespace="af982835-003e-4e5c-a757-e74d391341a5"/>
    <xsd:element name="properties">
      <xsd:complexType>
        <xsd:sequence>
          <xsd:element name="documentManagement">
            <xsd:complexType>
              <xsd:all>
                <xsd:element ref="ns2:Presentation_x0020_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82835-003e-4e5c-a757-e74d391341a5" elementFormDefault="qualified">
    <xsd:import namespace="http://schemas.microsoft.com/office/2006/documentManagement/types"/>
    <xsd:import namespace="http://schemas.microsoft.com/office/infopath/2007/PartnerControls"/>
    <xsd:element name="Presentation_x0020_Comments" ma:index="8" nillable="true" ma:displayName="Presentation Comments" ma:internalName="Presentation_x0020_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_x0020_Comments xmlns="af982835-003e-4e5c-a757-e74d391341a5" xsi:nil="true"/>
  </documentManagement>
</p:properties>
</file>

<file path=customXml/itemProps1.xml><?xml version="1.0" encoding="utf-8"?>
<ds:datastoreItem xmlns:ds="http://schemas.openxmlformats.org/officeDocument/2006/customXml" ds:itemID="{1804CAC1-DC9B-4B6B-B511-1A141DC4E7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87204D-430A-426A-9ED0-2FAA227E3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982835-003e-4e5c-a757-e74d39134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3AD997-1900-46B1-97F5-A7A4BCC73744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af982835-003e-4e5c-a757-e74d391341a5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4764</TotalTime>
  <Words>1109</Words>
  <Application>Microsoft Macintosh PowerPoint</Application>
  <PresentationFormat>On-screen Show (4:3)</PresentationFormat>
  <Paragraphs>147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Wingdings</vt:lpstr>
      <vt:lpstr>Office Theme</vt:lpstr>
      <vt:lpstr>Document</vt:lpstr>
      <vt:lpstr>The Imaging X-ray Polarimetry Explorer (IXPE)</vt:lpstr>
      <vt:lpstr>IXPE accomplishes new science with new capabilities</vt:lpstr>
      <vt:lpstr> Who is involved?</vt:lpstr>
      <vt:lpstr>Three sets of identical X-ray mirror modules and imaging polarization sensitive detectors </vt:lpstr>
      <vt:lpstr>Three sets of identical X-ray mirror modules and imaging polarization sensitive detectors </vt:lpstr>
      <vt:lpstr>The X-ray mirror modules</vt:lpstr>
      <vt:lpstr>the polarization sensitive detectors</vt:lpstr>
      <vt:lpstr>the polarization sensitive detectors</vt:lpstr>
      <vt:lpstr>Polarization sensitivity</vt:lpstr>
      <vt:lpstr>Map magnetic field of synchrotron sources to probe sites of cosmic-ray acceleration: Cas A</vt:lpstr>
      <vt:lpstr>Measure black-hole spin from polarization rotation in twisted space-time: GRX1915+105</vt:lpstr>
      <vt:lpstr>Test quantum electrodynamics (QED) in ultra-strong magnetic fields</vt:lpstr>
      <vt:lpstr>Was Sgr A* recently 106 × more active?  </vt:lpstr>
      <vt:lpstr>Probe emitting regions of pulsars through phase-resolved polarimetry: Crab Pulsar</vt:lpstr>
      <vt:lpstr>IXPE imaging also avoids confusion and provides serendipitous benefits</vt:lpstr>
      <vt:lpstr>Capturing the public’s imagination </vt:lpstr>
    </vt:vector>
  </TitlesOfParts>
  <Company>Ball Aerospace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Weinberg, Jonathan</dc:creator>
  <cp:lastModifiedBy>Stephen L. O'Dell</cp:lastModifiedBy>
  <cp:revision>432</cp:revision>
  <cp:lastPrinted>2017-03-23T14:13:41Z</cp:lastPrinted>
  <dcterms:created xsi:type="dcterms:W3CDTF">2016-08-25T14:50:14Z</dcterms:created>
  <dcterms:modified xsi:type="dcterms:W3CDTF">2017-03-23T14:15:22Z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0x0101001C0B090C83218E4FAFDF38FA18CF3F5E</vt:lpwstr>
  </property>
</Properties>
</file>